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4" r:id="rId3"/>
    <p:sldId id="260" r:id="rId4"/>
    <p:sldId id="258" r:id="rId5"/>
    <p:sldId id="259" r:id="rId6"/>
    <p:sldId id="265" r:id="rId7"/>
    <p:sldId id="267" r:id="rId8"/>
    <p:sldId id="268" r:id="rId9"/>
    <p:sldId id="269" r:id="rId10"/>
    <p:sldId id="275" r:id="rId11"/>
    <p:sldId id="272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an\Desktop\March%202017%20desktop%20files\lectures%20articles%20and%20talks%202015%20and%2016\Plant%20Energy%20Eff%20Conf%20May%202017\energy%20in%20humid%20air%20201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245665195651487"/>
          <c:y val="4.9052157184483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03194661387681"/>
          <c:y val="0.16019662059298351"/>
          <c:w val="0.66115853501863242"/>
          <c:h val="0.5199833510404469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energy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14-479D-972E-FEEA2C3031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14-479D-972E-FEEA2C3031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14-479D-972E-FEEA2C3031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14-479D-972E-FEEA2C30316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14-479D-972E-FEEA2C30316D}"/>
              </c:ext>
            </c:extLst>
          </c:dPt>
          <c:cat>
            <c:strRef>
              <c:f>Sheet1!$A$2:$A$6</c:f>
              <c:strCache>
                <c:ptCount val="5"/>
                <c:pt idx="0">
                  <c:v>Equipment and lighting</c:v>
                </c:pt>
                <c:pt idx="1">
                  <c:v>Hot water</c:v>
                </c:pt>
                <c:pt idx="2">
                  <c:v>Heat/ventilate rest of bldg</c:v>
                </c:pt>
                <c:pt idx="3">
                  <c:v>Heat pool water</c:v>
                </c:pt>
                <c:pt idx="4">
                  <c:v>Ventilate, heat &amp; cool pool hall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3</c:v>
                </c:pt>
                <c:pt idx="2">
                  <c:v>10</c:v>
                </c:pt>
                <c:pt idx="3">
                  <c:v>33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A-40C8-A697-871014264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02972518136993"/>
          <c:y val="0.70716682915461959"/>
          <c:w val="0.71913023296060608"/>
          <c:h val="0.26291557363884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600" dirty="0"/>
              <a:t>Indicative</a:t>
            </a:r>
            <a:r>
              <a:rPr lang="en-AU" sz="1600" baseline="0" dirty="0"/>
              <a:t> thermal resistance and U values for glazing options. Typical insulated wall R value=2+, U value&lt;0.5 (metric units)</a:t>
            </a:r>
            <a:endParaRPr lang="en-A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Sheet2!$A$22</c:f>
              <c:strCache>
                <c:ptCount val="1"/>
                <c:pt idx="0">
                  <c:v>Indoor air film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Sheet2!$B$21:$G$21</c:f>
              <c:strCache>
                <c:ptCount val="6"/>
                <c:pt idx="0">
                  <c:v>Single glazing U val=6</c:v>
                </c:pt>
                <c:pt idx="1">
                  <c:v>SG indoor air movt U val=11.6</c:v>
                </c:pt>
                <c:pt idx="2">
                  <c:v>DG U val=3.2</c:v>
                </c:pt>
                <c:pt idx="3">
                  <c:v>DG indoor air movt U val=4.3</c:v>
                </c:pt>
                <c:pt idx="4">
                  <c:v>DG+low-e U val=2.2</c:v>
                </c:pt>
                <c:pt idx="5">
                  <c:v>DG+low-e indoor air movt U val=2.7</c:v>
                </c:pt>
              </c:strCache>
            </c:strRef>
          </c:cat>
          <c:val>
            <c:numRef>
              <c:f>Sheet2!$B$22:$G$22</c:f>
              <c:numCache>
                <c:formatCode>General</c:formatCode>
                <c:ptCount val="6"/>
                <c:pt idx="0">
                  <c:v>0.12</c:v>
                </c:pt>
                <c:pt idx="1">
                  <c:v>0.04</c:v>
                </c:pt>
                <c:pt idx="2">
                  <c:v>0.12</c:v>
                </c:pt>
                <c:pt idx="3">
                  <c:v>0.04</c:v>
                </c:pt>
                <c:pt idx="4">
                  <c:v>0.12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C-4719-BD60-583B1DE4C524}"/>
            </c:ext>
          </c:extLst>
        </c:ser>
        <c:ser>
          <c:idx val="1"/>
          <c:order val="1"/>
          <c:tx>
            <c:strRef>
              <c:f>Sheet2!$A$23</c:f>
              <c:strCache>
                <c:ptCount val="1"/>
                <c:pt idx="0">
                  <c:v>Glass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Sheet2!$B$21:$G$21</c:f>
              <c:strCache>
                <c:ptCount val="6"/>
                <c:pt idx="0">
                  <c:v>Single glazing U val=6</c:v>
                </c:pt>
                <c:pt idx="1">
                  <c:v>SG indoor air movt U val=11.6</c:v>
                </c:pt>
                <c:pt idx="2">
                  <c:v>DG U val=3.2</c:v>
                </c:pt>
                <c:pt idx="3">
                  <c:v>DG indoor air movt U val=4.3</c:v>
                </c:pt>
                <c:pt idx="4">
                  <c:v>DG+low-e U val=2.2</c:v>
                </c:pt>
                <c:pt idx="5">
                  <c:v>DG+low-e indoor air movt U val=2.7</c:v>
                </c:pt>
              </c:strCache>
            </c:strRef>
          </c:cat>
          <c:val>
            <c:numRef>
              <c:f>Sheet2!$B$23:$G$23</c:f>
              <c:numCache>
                <c:formatCode>General</c:formatCode>
                <c:ptCount val="6"/>
                <c:pt idx="0">
                  <c:v>6.0000000000000001E-3</c:v>
                </c:pt>
                <c:pt idx="1">
                  <c:v>6.0000000000000001E-3</c:v>
                </c:pt>
                <c:pt idx="2">
                  <c:v>6.0000000000000001E-3</c:v>
                </c:pt>
                <c:pt idx="3">
                  <c:v>6.0000000000000001E-3</c:v>
                </c:pt>
                <c:pt idx="4">
                  <c:v>6.0000000000000001E-3</c:v>
                </c:pt>
                <c:pt idx="5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2C-4719-BD60-583B1DE4C524}"/>
            </c:ext>
          </c:extLst>
        </c:ser>
        <c:ser>
          <c:idx val="2"/>
          <c:order val="2"/>
          <c:tx>
            <c:strRef>
              <c:f>Sheet2!$A$24</c:f>
              <c:strCache>
                <c:ptCount val="1"/>
                <c:pt idx="0">
                  <c:v>Low-e coating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Sheet2!$B$21:$G$21</c:f>
              <c:strCache>
                <c:ptCount val="6"/>
                <c:pt idx="0">
                  <c:v>Single glazing U val=6</c:v>
                </c:pt>
                <c:pt idx="1">
                  <c:v>SG indoor air movt U val=11.6</c:v>
                </c:pt>
                <c:pt idx="2">
                  <c:v>DG U val=3.2</c:v>
                </c:pt>
                <c:pt idx="3">
                  <c:v>DG indoor air movt U val=4.3</c:v>
                </c:pt>
                <c:pt idx="4">
                  <c:v>DG+low-e U val=2.2</c:v>
                </c:pt>
                <c:pt idx="5">
                  <c:v>DG+low-e indoor air movt U val=2.7</c:v>
                </c:pt>
              </c:strCache>
            </c:strRef>
          </c:cat>
          <c:val>
            <c:numRef>
              <c:f>Sheet2!$B$24:$G$24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0.14000000000000001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2C-4719-BD60-583B1DE4C524}"/>
            </c:ext>
          </c:extLst>
        </c:ser>
        <c:ser>
          <c:idx val="3"/>
          <c:order val="3"/>
          <c:tx>
            <c:strRef>
              <c:f>Sheet2!$A$25</c:f>
              <c:strCache>
                <c:ptCount val="1"/>
                <c:pt idx="0">
                  <c:v>Air in gap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Sheet2!$B$21:$G$21</c:f>
              <c:strCache>
                <c:ptCount val="6"/>
                <c:pt idx="0">
                  <c:v>Single glazing U val=6</c:v>
                </c:pt>
                <c:pt idx="1">
                  <c:v>SG indoor air movt U val=11.6</c:v>
                </c:pt>
                <c:pt idx="2">
                  <c:v>DG U val=3.2</c:v>
                </c:pt>
                <c:pt idx="3">
                  <c:v>DG indoor air movt U val=4.3</c:v>
                </c:pt>
                <c:pt idx="4">
                  <c:v>DG+low-e U val=2.2</c:v>
                </c:pt>
                <c:pt idx="5">
                  <c:v>DG+low-e indoor air movt U val=2.7</c:v>
                </c:pt>
              </c:strCache>
            </c:strRef>
          </c:cat>
          <c:val>
            <c:numRef>
              <c:f>Sheet2!$B$25:$G$25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0.14000000000000001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2C-4719-BD60-583B1DE4C524}"/>
            </c:ext>
          </c:extLst>
        </c:ser>
        <c:ser>
          <c:idx val="4"/>
          <c:order val="4"/>
          <c:tx>
            <c:strRef>
              <c:f>Sheet2!$A$26</c:f>
              <c:strCache>
                <c:ptCount val="1"/>
                <c:pt idx="0">
                  <c:v>Glass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Sheet2!$B$21:$G$21</c:f>
              <c:strCache>
                <c:ptCount val="6"/>
                <c:pt idx="0">
                  <c:v>Single glazing U val=6</c:v>
                </c:pt>
                <c:pt idx="1">
                  <c:v>SG indoor air movt U val=11.6</c:v>
                </c:pt>
                <c:pt idx="2">
                  <c:v>DG U val=3.2</c:v>
                </c:pt>
                <c:pt idx="3">
                  <c:v>DG indoor air movt U val=4.3</c:v>
                </c:pt>
                <c:pt idx="4">
                  <c:v>DG+low-e U val=2.2</c:v>
                </c:pt>
                <c:pt idx="5">
                  <c:v>DG+low-e indoor air movt U val=2.7</c:v>
                </c:pt>
              </c:strCache>
            </c:strRef>
          </c:cat>
          <c:val>
            <c:numRef>
              <c:f>Sheet2!$B$26:$G$26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6.0000000000000001E-3</c:v>
                </c:pt>
                <c:pt idx="3">
                  <c:v>6.0000000000000001E-3</c:v>
                </c:pt>
                <c:pt idx="4">
                  <c:v>6.0000000000000001E-3</c:v>
                </c:pt>
                <c:pt idx="5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2C-4719-BD60-583B1DE4C524}"/>
            </c:ext>
          </c:extLst>
        </c:ser>
        <c:ser>
          <c:idx val="5"/>
          <c:order val="5"/>
          <c:tx>
            <c:strRef>
              <c:f>Sheet2!$A$27</c:f>
              <c:strCache>
                <c:ptCount val="1"/>
                <c:pt idx="0">
                  <c:v>Outdoor air film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Sheet2!$B$21:$G$21</c:f>
              <c:strCache>
                <c:ptCount val="6"/>
                <c:pt idx="0">
                  <c:v>Single glazing U val=6</c:v>
                </c:pt>
                <c:pt idx="1">
                  <c:v>SG indoor air movt U val=11.6</c:v>
                </c:pt>
                <c:pt idx="2">
                  <c:v>DG U val=3.2</c:v>
                </c:pt>
                <c:pt idx="3">
                  <c:v>DG indoor air movt U val=4.3</c:v>
                </c:pt>
                <c:pt idx="4">
                  <c:v>DG+low-e U val=2.2</c:v>
                </c:pt>
                <c:pt idx="5">
                  <c:v>DG+low-e indoor air movt U val=2.7</c:v>
                </c:pt>
              </c:strCache>
            </c:strRef>
          </c:cat>
          <c:val>
            <c:numRef>
              <c:f>Sheet2!$B$27:$G$27</c:f>
              <c:numCache>
                <c:formatCode>General</c:formatCode>
                <c:ptCount val="6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2C-4719-BD60-583B1DE4C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42547536"/>
        <c:axId val="2064992320"/>
      </c:barChart>
      <c:catAx>
        <c:axId val="194254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4992320"/>
        <c:crosses val="autoZero"/>
        <c:auto val="1"/>
        <c:lblAlgn val="ctr"/>
        <c:lblOffset val="100"/>
        <c:noMultiLvlLbl val="0"/>
      </c:catAx>
      <c:valAx>
        <c:axId val="206499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Thermal resistance R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254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0.37791</cdr:x>
      <cdr:y>0.48297</cdr:y>
    </cdr:from>
    <cdr:to>
      <cdr:x>0.60091</cdr:x>
      <cdr:y>0.56221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E5E090F-2671-42F1-81F2-783A73779D72}"/>
            </a:ext>
          </a:extLst>
        </cdr:cNvPr>
        <cdr:cNvCxnSpPr/>
      </cdr:nvCxnSpPr>
      <cdr:spPr>
        <a:xfrm xmlns:a="http://schemas.openxmlformats.org/drawingml/2006/main" flipH="1" flipV="1">
          <a:off x="1970843" y="3202604"/>
          <a:ext cx="1162975" cy="525444"/>
        </a:xfrm>
        <a:prstGeom xmlns:a="http://schemas.openxmlformats.org/drawingml/2006/main" prst="straightConnector1">
          <a:avLst/>
        </a:prstGeom>
        <a:ln xmlns:a="http://schemas.openxmlformats.org/drawingml/2006/main" w="1143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0.45111</cdr:x>
      <cdr:y>0.26846</cdr:y>
    </cdr:from>
    <cdr:to>
      <cdr:x>0.59138</cdr:x>
      <cdr:y>0.29776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F5B81F01-3439-44A2-A45F-623420FB6745}"/>
            </a:ext>
          </a:extLst>
        </cdr:cNvPr>
        <cdr:cNvCxnSpPr/>
      </cdr:nvCxnSpPr>
      <cdr:spPr>
        <a:xfrm xmlns:a="http://schemas.openxmlformats.org/drawingml/2006/main" flipH="1">
          <a:off x="2352583" y="1780176"/>
          <a:ext cx="731520" cy="194310"/>
        </a:xfrm>
        <a:prstGeom xmlns:a="http://schemas.openxmlformats.org/drawingml/2006/main" prst="straightConnector1">
          <a:avLst/>
        </a:prstGeom>
        <a:ln xmlns:a="http://schemas.openxmlformats.org/drawingml/2006/main" w="666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0.05107</cdr:x>
      <cdr:y>0.31989</cdr:y>
    </cdr:from>
    <cdr:to>
      <cdr:x>0.19744</cdr:x>
      <cdr:y>0.53544</cdr:y>
    </cdr:to>
    <cdr:sp macro="" textlink="">
      <cdr:nvSpPr>
        <cdr:cNvPr id="2" name="Arrow: Curved Right 1">
          <a:extLst xmlns:a="http://schemas.openxmlformats.org/drawingml/2006/main">
            <a:ext uri="{FF2B5EF4-FFF2-40B4-BE49-F238E27FC236}">
              <a16:creationId xmlns:a16="http://schemas.microsoft.com/office/drawing/2014/main" id="{D4D7E194-FC03-4A8F-A66F-257D3475EBEF}"/>
            </a:ext>
          </a:extLst>
        </cdr:cNvPr>
        <cdr:cNvSpPr/>
      </cdr:nvSpPr>
      <cdr:spPr>
        <a:xfrm xmlns:a="http://schemas.openxmlformats.org/drawingml/2006/main">
          <a:off x="266331" y="2121189"/>
          <a:ext cx="763324" cy="1429305"/>
        </a:xfrm>
        <a:prstGeom xmlns:a="http://schemas.openxmlformats.org/drawingml/2006/main" prst="curvedRightArrow">
          <a:avLst/>
        </a:prstGeom>
        <a:solidFill xmlns:a="http://schemas.openxmlformats.org/drawingml/2006/main">
          <a:schemeClr val="accent5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</cdr:x>
      <cdr:y>0.32316</cdr:y>
    </cdr:from>
    <cdr:to>
      <cdr:x>0.64027</cdr:x>
      <cdr:y>0.35246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1A807647-B4FD-4E08-BD02-1D15F3788C78}"/>
            </a:ext>
          </a:extLst>
        </cdr:cNvPr>
        <cdr:cNvCxnSpPr/>
      </cdr:nvCxnSpPr>
      <cdr:spPr>
        <a:xfrm xmlns:a="http://schemas.openxmlformats.org/drawingml/2006/main" flipH="1">
          <a:off x="2607569" y="2085708"/>
          <a:ext cx="731527" cy="189104"/>
        </a:xfrm>
        <a:prstGeom xmlns:a="http://schemas.openxmlformats.org/drawingml/2006/main" prst="straightConnector1">
          <a:avLst/>
        </a:prstGeom>
        <a:ln xmlns:a="http://schemas.openxmlformats.org/drawingml/2006/main" w="666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BCFAF-692C-4E67-B549-3D3732A952E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22F59-688F-477F-8987-4DFA91ABC6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328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1772-6632-4DCA-AC01-8A4AE4EB1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9C8E3-C6A6-4692-845E-570C950FB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3D8AF-A797-474A-8925-1B9943CE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F7893-3F17-4E8B-AA53-D8A300FF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101B1-D663-4FFA-BE70-96848DA4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076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4055-AF87-4D26-B83D-04CEF38B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71AE2-3732-40E2-B578-920060CD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32D35-EA65-44E7-B818-6BCBE886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B29E-6E4C-40C8-BC8E-3210DF51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61446-3D49-4ED8-898C-84658290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50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EB4DEC-C5F5-496E-B680-5AA6AE955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1A723-3884-4846-B73E-C6194E672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4FFE-5D25-4DAB-8DD5-7CA64D30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E05E8-E7FD-4485-A5CD-641D93217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D59E-7FCE-48CD-B4ED-B9AFBFB2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519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E427-3528-4494-A651-8CB2E027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35A0-6797-43BF-A796-109327D48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2F071-9F83-4AC6-B17B-E46663A4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BE561-171D-4E96-BCFF-B040210B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89D6-90BF-40D2-885D-B7FB9BD8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138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D1E52-607B-472B-A9DA-154522E8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60365-8671-4F26-96B6-724123D2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673B4-434E-428D-8336-3A381D65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B9A55-5D42-4A97-9316-82A9050F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7A264-21B2-4396-83C4-280E9BE0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9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C9A9-5ACF-4D02-8126-3E098D04A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3A12F-04C9-4E5E-92F2-33BD1FCEA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7A4F0-2A1B-4792-817D-1E83139B0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0B34D-5D0A-4771-8FF6-AC600C74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66ADF-F3E6-4370-A53F-DDBE1CBC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CC286-A3BF-4BD2-B382-421A8348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675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10E4C-F43C-48E4-B520-2B2CCFD3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C738D-CE20-4C28-90FB-25B989E03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229EB-43FD-49B3-9005-AF142F27A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3056EB-3C10-4411-8C30-4F0CD60DF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BEEEB-185C-417F-A80C-A04954B31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F9DB4-3756-4842-B5AE-D0794AD5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E1797-FCB1-43B1-BB4D-BCB94938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E3DC8-7ED7-411F-9302-AA2905D0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686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39AA-C59A-4998-B680-777E8A09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0B510-280C-47B7-BDF7-C82171EA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6FDAF-C471-4A97-94A2-37D03EC6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1E6A4-A459-4111-BFBA-50115BF0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352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C1E4D3-3A4A-4D26-8B3C-04BCE3D3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8D1C2-29FD-46A1-9364-58399D6F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54151-ED48-44DC-8BB6-C5FA28B1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6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610BB-BB80-4D77-8831-2463FC5D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C3C14-E144-48DF-A593-4D414BC9B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0477-8A5E-43AF-B2A4-F3A0F270F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1FB5D-90D2-4DD6-A9BC-ACEC7463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B32DA-E2C8-4284-85E1-8D4D1049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3D8F8-68A2-4AD1-91FF-A5D0FC2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629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4BAB5-750C-4A76-9224-2A19A6E0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26381-5133-44ED-B34B-9467F26D5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9886E-707E-49BC-875D-198467A4F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41A18-451E-4A5D-814C-B573372A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390FE-317B-4ADD-B209-EF910DC4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9255A-E63D-404F-A4B6-C2C7D442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889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1C110-F9E0-46CB-8E7B-446C0595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C7FC7-CD9B-4A9F-B486-08401C071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B961F-F114-4B1E-9ED6-AB44F13C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08437-57E1-4680-B57C-694C01F8FD06}" type="datetimeFigureOut">
              <a:rPr lang="en-AU" smtClean="0"/>
              <a:t>15/05/2020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7C8C0-44BB-4377-ABFA-FDAD22EAC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E91FD-DB7C-45E4-97EE-C4AF2963D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F33D5-748C-4741-BE2A-30A2C84F450D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E9403-DD4E-4B57-AFBE-2BBC906501A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144262" y="0"/>
            <a:ext cx="17541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EED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RMIT Classification: Trusted</a:t>
            </a:r>
          </a:p>
        </p:txBody>
      </p:sp>
    </p:spTree>
    <p:extLst>
      <p:ext uri="{BB962C8B-B14F-4D97-AF65-F5344CB8AC3E}">
        <p14:creationId xmlns:p14="http://schemas.microsoft.com/office/powerpoint/2010/main" val="276706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ineeringtoolbox.com/humidity-ratio-air-d_686.html" TargetMode="External"/><Relationship Id="rId2" Type="http://schemas.openxmlformats.org/officeDocument/2006/relationships/hyperlink" Target="https://www.engineeringtoolbox.com/water-properties-d_1573.html?vA=25&amp;units=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ineeringtoolbox.com/evaporation-water-surface-d_690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2.m4a"/><Relationship Id="rId7" Type="http://schemas.openxmlformats.org/officeDocument/2006/relationships/image" Target="../media/image4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http://www.industrialheatpumps.nl/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hyperlink" Target="https://www.efficientwindows.org/condensation.php" TargetMode="External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9.gif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CB91-4F78-446D-BEF4-85D23B785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8497" y="160020"/>
            <a:ext cx="5695210" cy="2411730"/>
          </a:xfrm>
        </p:spPr>
        <p:txBody>
          <a:bodyPr>
            <a:normAutofit/>
          </a:bodyPr>
          <a:lstStyle/>
          <a:p>
            <a:r>
              <a:rPr lang="en-AU" sz="4800" dirty="0"/>
              <a:t>Aquatic Centres and Heat Pumps: a good match?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0737D-A821-4377-9273-AACA0FC29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0294" y="2971800"/>
            <a:ext cx="4949746" cy="3886200"/>
          </a:xfrm>
        </p:spPr>
        <p:txBody>
          <a:bodyPr>
            <a:normAutofit/>
          </a:bodyPr>
          <a:lstStyle/>
          <a:p>
            <a:r>
              <a:rPr lang="en-AU" dirty="0"/>
              <a:t>Alan Pears AM</a:t>
            </a:r>
          </a:p>
          <a:p>
            <a:r>
              <a:rPr lang="en-AU" dirty="0"/>
              <a:t>Senior Industry Fellow, RMIT</a:t>
            </a:r>
          </a:p>
          <a:p>
            <a:r>
              <a:rPr lang="en-AU" dirty="0"/>
              <a:t>Fellow Climate and Energy College, University of Melbourne</a:t>
            </a:r>
          </a:p>
          <a:p>
            <a:r>
              <a:rPr lang="en-AU" dirty="0"/>
              <a:t>Technical Director Aust Alliance for Energy Productivity</a:t>
            </a:r>
          </a:p>
          <a:p>
            <a:endParaRPr lang="en-AU" dirty="0"/>
          </a:p>
          <a:p>
            <a:r>
              <a:rPr lang="en-AU" dirty="0"/>
              <a:t>Local Government Workshop</a:t>
            </a:r>
          </a:p>
          <a:p>
            <a:r>
              <a:rPr lang="en-AU" dirty="0"/>
              <a:t>Online 7 May 2020</a:t>
            </a:r>
          </a:p>
        </p:txBody>
      </p:sp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6A16DDE7-6270-41FC-99D8-14125C187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30576"/>
          <a:stretch/>
        </p:blipFill>
        <p:spPr>
          <a:xfrm>
            <a:off x="0" y="0"/>
            <a:ext cx="6120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8C9047-7C48-4581-8210-B60B04F8B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0"/>
    </mc:Choice>
    <mc:Fallback xmlns="">
      <p:transition spd="slow" advTm="1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CCB3-EC76-4ED1-80B9-958D28C1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1" y="0"/>
            <a:ext cx="10515600" cy="843379"/>
          </a:xfrm>
        </p:spPr>
        <p:txBody>
          <a:bodyPr/>
          <a:lstStyle/>
          <a:p>
            <a:r>
              <a:rPr lang="en-AU" dirty="0" err="1"/>
              <a:t>Misc</a:t>
            </a:r>
            <a:r>
              <a:rPr lang="en-AU" dirty="0"/>
              <a:t> bits and pieces of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A7336-DE23-4A38-AE27-5D54FCF4F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3480"/>
            <a:ext cx="12192000" cy="5948038"/>
          </a:xfrm>
        </p:spPr>
        <p:txBody>
          <a:bodyPr>
            <a:normAutofit/>
          </a:bodyPr>
          <a:lstStyle/>
          <a:p>
            <a:r>
              <a:rPr lang="en-AU" sz="2000" dirty="0" err="1"/>
              <a:t>Eg</a:t>
            </a:r>
            <a:r>
              <a:rPr lang="en-AU" sz="2000" dirty="0"/>
              <a:t> of pressure affecting boiling point. Water boils at 71C at top of Mt Everest because the air pressure is a lot lower.</a:t>
            </a:r>
          </a:p>
          <a:p>
            <a:r>
              <a:rPr lang="en-AU" sz="2000" dirty="0"/>
              <a:t>For a gas PV=</a:t>
            </a:r>
            <a:r>
              <a:rPr lang="en-AU" sz="2000" dirty="0" err="1"/>
              <a:t>nRT</a:t>
            </a:r>
            <a:endParaRPr lang="en-AU" sz="2000" dirty="0"/>
          </a:p>
          <a:p>
            <a:r>
              <a:rPr lang="en-AU" sz="2000" dirty="0"/>
              <a:t>Each litre of water evaporated from pool contains ~2.4 megajoules (2/3 kWh) of heat, assuming no heat recovery</a:t>
            </a:r>
          </a:p>
          <a:p>
            <a:r>
              <a:rPr lang="en-AU" sz="2000" dirty="0"/>
              <a:t>For a gas boiler (</a:t>
            </a:r>
            <a:r>
              <a:rPr lang="en-AU" sz="2000" i="1" dirty="0"/>
              <a:t>system</a:t>
            </a:r>
            <a:r>
              <a:rPr lang="en-AU" sz="2000" dirty="0"/>
              <a:t> efficiency 60-90% gas price $15/gigajoule) that’s $40-60 per kilolitre</a:t>
            </a:r>
          </a:p>
          <a:p>
            <a:r>
              <a:rPr lang="en-AU" sz="2000" dirty="0"/>
              <a:t>For electric heat pump (</a:t>
            </a:r>
            <a:r>
              <a:rPr lang="en-AU" sz="2000" i="1" dirty="0"/>
              <a:t>system </a:t>
            </a:r>
            <a:r>
              <a:rPr lang="en-AU" sz="2000" dirty="0"/>
              <a:t>COP 3-10, electricity price $10 – 20/MWh that’s $7-22 per kilolitre) – but higher capital cost</a:t>
            </a:r>
          </a:p>
          <a:p>
            <a:r>
              <a:rPr lang="en-AU" sz="2000" dirty="0"/>
              <a:t>Calcs heat of </a:t>
            </a:r>
            <a:r>
              <a:rPr lang="en-AU" sz="2000" dirty="0" err="1"/>
              <a:t>vaporisn</a:t>
            </a:r>
            <a:r>
              <a:rPr lang="en-AU" sz="2000" dirty="0"/>
              <a:t> from </a:t>
            </a:r>
            <a:r>
              <a:rPr lang="en-AU" sz="2000" dirty="0">
                <a:hlinkClick r:id="rId2"/>
              </a:rPr>
              <a:t>https://www.engineeringtoolbox.com/water-properties-d_1573.html?vA=25&amp;units=C</a:t>
            </a:r>
            <a:r>
              <a:rPr lang="en-AU" sz="2000" dirty="0"/>
              <a:t> </a:t>
            </a:r>
          </a:p>
          <a:p>
            <a:pPr lvl="1"/>
            <a:r>
              <a:rPr lang="en-AU" sz="2000" dirty="0"/>
              <a:t>20C=2.454 MJ/</a:t>
            </a:r>
            <a:r>
              <a:rPr lang="en-AU" sz="2000" dirty="0" err="1"/>
              <a:t>degC</a:t>
            </a:r>
            <a:r>
              <a:rPr lang="en-AU" sz="2000" dirty="0"/>
              <a:t>; 25C=244.1; 30C=2.43</a:t>
            </a:r>
          </a:p>
          <a:p>
            <a:r>
              <a:rPr lang="en-AU" sz="2000" dirty="0"/>
              <a:t>Max saturation of water vapour from </a:t>
            </a:r>
            <a:r>
              <a:rPr lang="en-AU" sz="2000" dirty="0">
                <a:hlinkClick r:id="rId3"/>
              </a:rPr>
              <a:t>https://www.engineeringtoolbox.com/humidity-ratio-air-d_686.html</a:t>
            </a:r>
            <a:r>
              <a:rPr lang="en-AU" sz="2000" dirty="0"/>
              <a:t> </a:t>
            </a:r>
          </a:p>
          <a:p>
            <a:pPr lvl="1"/>
            <a:r>
              <a:rPr lang="en-AU" sz="2000" dirty="0"/>
              <a:t>20C= 0.0146 25C 0.01983  30C 0.02713</a:t>
            </a:r>
          </a:p>
          <a:p>
            <a:r>
              <a:rPr lang="en-AU" sz="2000" dirty="0"/>
              <a:t>Evaporation of water from surface </a:t>
            </a:r>
            <a:r>
              <a:rPr lang="en-AU" sz="2000" dirty="0">
                <a:hlinkClick r:id="rId4"/>
              </a:rPr>
              <a:t>https://www.engineeringtoolbox.com/evaporation-water-surface-d_690.html</a:t>
            </a:r>
            <a:endParaRPr lang="en-AU" sz="2000" dirty="0"/>
          </a:p>
          <a:p>
            <a:pPr lvl="1"/>
            <a:r>
              <a:rPr lang="en-AU" sz="2000" dirty="0"/>
              <a:t> for 0.5 m/sec air speed: 20C </a:t>
            </a:r>
            <a:r>
              <a:rPr lang="en-AU" sz="2000" i="1" dirty="0" err="1"/>
              <a:t>g</a:t>
            </a:r>
            <a:r>
              <a:rPr lang="en-AU" sz="2000" i="1" baseline="-25000" dirty="0" err="1"/>
              <a:t>s</a:t>
            </a:r>
            <a:r>
              <a:rPr lang="en-AU" sz="2000" i="1" dirty="0"/>
              <a:t> = (34.5 kg/m</a:t>
            </a:r>
            <a:r>
              <a:rPr lang="en-AU" sz="2000" i="1" baseline="30000" dirty="0"/>
              <a:t>2</a:t>
            </a:r>
            <a:r>
              <a:rPr lang="en-AU" sz="2000" i="1" dirty="0"/>
              <a:t>h) (1000 m</a:t>
            </a:r>
            <a:r>
              <a:rPr lang="en-AU" sz="2000" i="1" baseline="30000" dirty="0"/>
              <a:t>2</a:t>
            </a:r>
            <a:r>
              <a:rPr lang="en-AU" sz="2000" i="1" dirty="0"/>
              <a:t>) ((0.014659 kg/kg) - (0.0098kg/kg)) / 3600 = 0.047 kg/sec for 1000m2 area =115W/m2 25C (0.019826 kg/kg)=235W/m2 30C (0.027125 kg/kg)=405W</a:t>
            </a:r>
          </a:p>
          <a:p>
            <a:pPr lvl="1"/>
            <a:r>
              <a:rPr lang="en-AU" sz="2000" i="1" dirty="0"/>
              <a:t>For 0.2 m/sec 20C=95W/m2; 25C=196W/m2; 30C=339W/m2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501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06A9A-04C7-47DF-B58C-259AEF51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05048-646B-4E1E-8EF2-AA170F35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00" y="1198084"/>
            <a:ext cx="9334521" cy="52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1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E20E-23F1-4799-A97A-00B246C2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8" y="70442"/>
            <a:ext cx="10515600" cy="453341"/>
          </a:xfrm>
        </p:spPr>
        <p:txBody>
          <a:bodyPr>
            <a:normAutofit fontScale="90000"/>
          </a:bodyPr>
          <a:lstStyle/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F074E-283C-4523-AE1D-47A1504DB718}"/>
              </a:ext>
            </a:extLst>
          </p:cNvPr>
          <p:cNvSpPr txBox="1"/>
          <p:nvPr/>
        </p:nvSpPr>
        <p:spPr>
          <a:xfrm>
            <a:off x="83598" y="808534"/>
            <a:ext cx="5606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saturated air (100% humidity) is cooled from 35C to 15C, 87 kilojoules/kg (73 kJ/cubic metre) of heat energy can be recovered</a:t>
            </a:r>
          </a:p>
          <a:p>
            <a:endParaRPr lang="en-AU" dirty="0"/>
          </a:p>
          <a:p>
            <a:r>
              <a:rPr lang="en-AU" dirty="0"/>
              <a:t>REALITY CHECK spreadsheet data with Amna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183B68-419C-4EE7-9784-B9B3F272407F}"/>
              </a:ext>
            </a:extLst>
          </p:cNvPr>
          <p:cNvGraphicFramePr>
            <a:graphicFrameLocks noGrp="1"/>
          </p:cNvGraphicFramePr>
          <p:nvPr/>
        </p:nvGraphicFramePr>
        <p:xfrm>
          <a:off x="366944" y="3034529"/>
          <a:ext cx="4267201" cy="2813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2024">
                  <a:extLst>
                    <a:ext uri="{9D8B030D-6E8A-4147-A177-3AD203B41FA5}">
                      <a16:colId xmlns:a16="http://schemas.microsoft.com/office/drawing/2014/main" val="223262395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165797926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800578302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4204825459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3475500113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3527621151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665735741"/>
                    </a:ext>
                  </a:extLst>
                </a:gridCol>
              </a:tblGrid>
              <a:tr h="18415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Pool hall say 60m by 20m by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786459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vol m3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12000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076780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Airch/h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COP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74221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tot vol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60000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elect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242.6389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kW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66854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en/m3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0.072792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MJ/m3 for 35 to 15C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$/kWh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0.15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602355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MJ/hour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4367.5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elect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36.39583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$/hour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80326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gas eff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176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gas cons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5.459375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GJ/h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05682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gas cost $/GJ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801516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81.89063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93636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gas ghgs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294.8063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19763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9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0B41-5E44-4A7F-A667-C4624DE8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11"/>
            <a:ext cx="12192000" cy="892095"/>
          </a:xfrm>
        </p:spPr>
        <p:txBody>
          <a:bodyPr>
            <a:normAutofit/>
          </a:bodyPr>
          <a:lstStyle/>
          <a:p>
            <a:r>
              <a:rPr lang="en-GB" sz="2800" i="1" dirty="0"/>
              <a:t>How does a Heat Pump Work ? Principles and everyday examples of processes </a:t>
            </a:r>
            <a:br>
              <a:rPr lang="en-GB" sz="2000" i="1" dirty="0"/>
            </a:br>
            <a:r>
              <a:rPr lang="en-GB" sz="2000" i="1" dirty="0"/>
              <a:t>Source of graphic: De Kleijn 2017, </a:t>
            </a:r>
            <a:r>
              <a:rPr lang="en-GB" sz="2000" i="1" u="sng" dirty="0">
                <a:hlinkClick r:id="rId5"/>
              </a:rPr>
              <a:t>www.industrialheatpumps.nl</a:t>
            </a:r>
            <a:endParaRPr lang="en-AU" sz="2000" dirty="0"/>
          </a:p>
        </p:txBody>
      </p:sp>
      <p:pic>
        <p:nvPicPr>
          <p:cNvPr id="3" name="Picture 2" descr="Operating principle">
            <a:extLst>
              <a:ext uri="{FF2B5EF4-FFF2-40B4-BE49-F238E27FC236}">
                <a16:creationId xmlns:a16="http://schemas.microsoft.com/office/drawing/2014/main" id="{8E0DE17E-C38D-49D6-BC7E-09E77CC6D6AF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52"/>
          <a:stretch/>
        </p:blipFill>
        <p:spPr bwMode="auto">
          <a:xfrm>
            <a:off x="670297" y="1217206"/>
            <a:ext cx="6089748" cy="3986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A0279-0A6F-47AC-A86C-67950A8027E1}"/>
              </a:ext>
            </a:extLst>
          </p:cNvPr>
          <p:cNvSpPr txBox="1"/>
          <p:nvPr/>
        </p:nvSpPr>
        <p:spPr>
          <a:xfrm>
            <a:off x="6790862" y="998737"/>
            <a:ext cx="5305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Thermodynamics:</a:t>
            </a:r>
            <a:r>
              <a:rPr lang="en-GB" sz="2400" i="1" dirty="0"/>
              <a:t> heat (energy) content of a substance has zero energy baseline at zero degrees Kelvin (Absolute Zero) minus 273 degrees Celsius. So a ‘cold’ substance at minus 20C  (253K) is really HOT and contains a lot of energy</a:t>
            </a:r>
            <a:endParaRPr lang="en-A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5F649-EB7B-48EE-A3B8-A2BF98CF4ACD}"/>
              </a:ext>
            </a:extLst>
          </p:cNvPr>
          <p:cNvSpPr txBox="1"/>
          <p:nvPr/>
        </p:nvSpPr>
        <p:spPr>
          <a:xfrm>
            <a:off x="284419" y="892095"/>
            <a:ext cx="223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Everyday example: bike pump heats up air as it compresses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00EF-46F8-4028-B0C5-DECD9EA29D30}"/>
              </a:ext>
            </a:extLst>
          </p:cNvPr>
          <p:cNvSpPr txBox="1"/>
          <p:nvPr/>
        </p:nvSpPr>
        <p:spPr>
          <a:xfrm>
            <a:off x="3688" y="3999371"/>
            <a:ext cx="1896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Everyday example: puddle of water is warmed up and evaporates as it absorbs heat from surroundings, sun and wind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1127A-36AB-4797-89A1-5B6227A767EA}"/>
              </a:ext>
            </a:extLst>
          </p:cNvPr>
          <p:cNvSpPr txBox="1"/>
          <p:nvPr/>
        </p:nvSpPr>
        <p:spPr>
          <a:xfrm>
            <a:off x="2378465" y="5113650"/>
            <a:ext cx="2830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Everyday example: liquid under pressure in spray can is released – becomes colder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3A4B1-E120-4FDF-A5BB-2A78CF54BD5D}"/>
              </a:ext>
            </a:extLst>
          </p:cNvPr>
          <p:cNvSpPr txBox="1"/>
          <p:nvPr/>
        </p:nvSpPr>
        <p:spPr>
          <a:xfrm>
            <a:off x="6136949" y="3606715"/>
            <a:ext cx="210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Everyday example: steam condenses to water as it cools, releasing heat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268E8C-E09C-4AA8-ABA7-B0A9DA36CD2F}"/>
              </a:ext>
            </a:extLst>
          </p:cNvPr>
          <p:cNvSpPr txBox="1"/>
          <p:nvPr/>
        </p:nvSpPr>
        <p:spPr>
          <a:xfrm>
            <a:off x="10298097" y="3307061"/>
            <a:ext cx="1526959" cy="338554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AU" dirty="0"/>
              <a:t>303</a:t>
            </a:r>
            <a:r>
              <a:rPr lang="en-AU" baseline="30000" dirty="0"/>
              <a:t>0</a:t>
            </a:r>
            <a:r>
              <a:rPr lang="en-AU" dirty="0"/>
              <a:t>K (30</a:t>
            </a:r>
            <a:r>
              <a:rPr lang="en-AU" baseline="30000" dirty="0"/>
              <a:t>0</a:t>
            </a:r>
            <a:r>
              <a:rPr lang="en-AU" dirty="0"/>
              <a:t>C) </a:t>
            </a:r>
            <a:endParaRPr lang="en-AU" sz="800" dirty="0"/>
          </a:p>
          <a:p>
            <a:endParaRPr lang="en-AU" sz="800" dirty="0"/>
          </a:p>
          <a:p>
            <a:r>
              <a:rPr lang="en-AU" dirty="0"/>
              <a:t>273</a:t>
            </a:r>
            <a:r>
              <a:rPr lang="en-AU" baseline="30000" dirty="0"/>
              <a:t>0</a:t>
            </a:r>
            <a:r>
              <a:rPr lang="en-AU" dirty="0"/>
              <a:t>K (0</a:t>
            </a:r>
            <a:r>
              <a:rPr lang="en-AU" baseline="30000" dirty="0"/>
              <a:t>0</a:t>
            </a:r>
            <a:r>
              <a:rPr lang="en-AU" dirty="0"/>
              <a:t>C)</a:t>
            </a:r>
            <a:endParaRPr lang="en-AU" sz="800" dirty="0"/>
          </a:p>
          <a:p>
            <a:endParaRPr lang="en-AU" sz="800" dirty="0"/>
          </a:p>
          <a:p>
            <a:r>
              <a:rPr lang="en-AU" dirty="0"/>
              <a:t>253</a:t>
            </a:r>
            <a:r>
              <a:rPr lang="en-AU" baseline="30000" dirty="0"/>
              <a:t>0</a:t>
            </a:r>
            <a:r>
              <a:rPr lang="en-AU" dirty="0"/>
              <a:t>K (-20</a:t>
            </a:r>
            <a:r>
              <a:rPr lang="en-AU" baseline="30000" dirty="0"/>
              <a:t>0</a:t>
            </a:r>
            <a:r>
              <a:rPr lang="en-AU" dirty="0"/>
              <a:t>C)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0</a:t>
            </a:r>
            <a:r>
              <a:rPr lang="en-AU" baseline="30000" dirty="0"/>
              <a:t>0</a:t>
            </a:r>
            <a:r>
              <a:rPr lang="en-AU" dirty="0"/>
              <a:t>K (-273</a:t>
            </a:r>
            <a:r>
              <a:rPr lang="en-AU" baseline="30000" dirty="0"/>
              <a:t>0</a:t>
            </a:r>
            <a:r>
              <a:rPr lang="en-AU" dirty="0"/>
              <a:t>C)</a:t>
            </a:r>
          </a:p>
        </p:txBody>
      </p: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F6299A80-2D44-4858-9CEC-90EE4A4931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32267" r="11943" b="26671"/>
          <a:stretch/>
        </p:blipFill>
        <p:spPr>
          <a:xfrm rot="5400000">
            <a:off x="4396733" y="5220368"/>
            <a:ext cx="2551086" cy="724179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B94D6F18-BA1A-4A17-A2C9-E2C72666BC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6" r="3939" b="35537"/>
          <a:stretch/>
        </p:blipFill>
        <p:spPr>
          <a:xfrm rot="5400000">
            <a:off x="2684724" y="1003235"/>
            <a:ext cx="2062021" cy="5763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3C42F1-772A-44D9-B5F5-22DC541A6CAE}"/>
              </a:ext>
            </a:extLst>
          </p:cNvPr>
          <p:cNvSpPr txBox="1"/>
          <p:nvPr/>
        </p:nvSpPr>
        <p:spPr>
          <a:xfrm>
            <a:off x="2378465" y="2368062"/>
            <a:ext cx="223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Electricity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CC39E-674D-46D6-AD79-DDE69953BE34}"/>
              </a:ext>
            </a:extLst>
          </p:cNvPr>
          <p:cNvSpPr txBox="1"/>
          <p:nvPr/>
        </p:nvSpPr>
        <p:spPr>
          <a:xfrm>
            <a:off x="4231938" y="1744350"/>
            <a:ext cx="240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Hot high pressure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14B66-8078-4748-8AA3-C3AD30687F0A}"/>
              </a:ext>
            </a:extLst>
          </p:cNvPr>
          <p:cNvSpPr txBox="1"/>
          <p:nvPr/>
        </p:nvSpPr>
        <p:spPr>
          <a:xfrm>
            <a:off x="4003925" y="4664031"/>
            <a:ext cx="103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Liquid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D625E5-0B2A-4299-9E68-62C4C8810199}"/>
              </a:ext>
            </a:extLst>
          </p:cNvPr>
          <p:cNvSpPr txBox="1"/>
          <p:nvPr/>
        </p:nvSpPr>
        <p:spPr>
          <a:xfrm>
            <a:off x="2002624" y="4664031"/>
            <a:ext cx="127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Cold liquid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5715C2-9985-4C00-9757-618E2D0A6064}"/>
              </a:ext>
            </a:extLst>
          </p:cNvPr>
          <p:cNvSpPr txBox="1"/>
          <p:nvPr/>
        </p:nvSpPr>
        <p:spPr>
          <a:xfrm>
            <a:off x="1402173" y="173672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Low pressure gas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452731F-8B5E-4E4A-838D-5132AB8055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4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59"/>
    </mc:Choice>
    <mc:Fallback xmlns="">
      <p:transition spd="slow" advTm="18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06A9A-04C7-47DF-B58C-259AEF51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2" y="220117"/>
            <a:ext cx="10515600" cy="843424"/>
          </a:xfrm>
        </p:spPr>
        <p:txBody>
          <a:bodyPr/>
          <a:lstStyle/>
          <a:p>
            <a:r>
              <a:rPr lang="en-AU" dirty="0"/>
              <a:t>Roles of heat pump in aquatic centre</a:t>
            </a:r>
          </a:p>
        </p:txBody>
      </p:sp>
      <p:pic>
        <p:nvPicPr>
          <p:cNvPr id="4" name="Picture 3" descr="Operating principle">
            <a:extLst>
              <a:ext uri="{FF2B5EF4-FFF2-40B4-BE49-F238E27FC236}">
                <a16:creationId xmlns:a16="http://schemas.microsoft.com/office/drawing/2014/main" id="{E1258B1A-0DF6-48E3-94B2-EE5EEBC9FB6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52"/>
          <a:stretch/>
        </p:blipFill>
        <p:spPr bwMode="auto">
          <a:xfrm>
            <a:off x="3051126" y="2168816"/>
            <a:ext cx="6089748" cy="3986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A2B92-71AF-4AB2-A842-C4BDA972BC73}"/>
              </a:ext>
            </a:extLst>
          </p:cNvPr>
          <p:cNvSpPr txBox="1"/>
          <p:nvPr/>
        </p:nvSpPr>
        <p:spPr>
          <a:xfrm>
            <a:off x="310718" y="2411730"/>
            <a:ext cx="26189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HEAT SOURCES</a:t>
            </a:r>
          </a:p>
          <a:p>
            <a:endParaRPr lang="en-AU" sz="2000" dirty="0"/>
          </a:p>
          <a:p>
            <a:r>
              <a:rPr lang="en-AU" sz="2000" dirty="0"/>
              <a:t>Warm, humid exhaust air (including energy from condensing water vapour)</a:t>
            </a:r>
          </a:p>
          <a:p>
            <a:endParaRPr lang="en-AU" sz="2000" dirty="0"/>
          </a:p>
          <a:p>
            <a:r>
              <a:rPr lang="en-AU" sz="2000" dirty="0"/>
              <a:t>Ambient heat from outdoor air, water, ground</a:t>
            </a:r>
          </a:p>
          <a:p>
            <a:endParaRPr lang="en-AU" sz="2000" dirty="0"/>
          </a:p>
          <a:p>
            <a:r>
              <a:rPr lang="en-AU" sz="2000" dirty="0"/>
              <a:t>Cooling and dehumidification of building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6C7DB-200B-4215-9369-DA0D70EFFDA2}"/>
              </a:ext>
            </a:extLst>
          </p:cNvPr>
          <p:cNvSpPr txBox="1"/>
          <p:nvPr/>
        </p:nvSpPr>
        <p:spPr>
          <a:xfrm>
            <a:off x="9140874" y="2411730"/>
            <a:ext cx="2902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USES OF HEAT</a:t>
            </a:r>
          </a:p>
          <a:p>
            <a:endParaRPr lang="en-AU" sz="2000" dirty="0"/>
          </a:p>
          <a:p>
            <a:r>
              <a:rPr lang="en-AU" sz="2000" dirty="0"/>
              <a:t>Pool water</a:t>
            </a:r>
          </a:p>
          <a:p>
            <a:endParaRPr lang="en-AU" sz="2000" dirty="0"/>
          </a:p>
          <a:p>
            <a:r>
              <a:rPr lang="en-AU" sz="2000" dirty="0"/>
              <a:t>Domestic hot water</a:t>
            </a:r>
          </a:p>
          <a:p>
            <a:endParaRPr lang="en-AU" sz="2000" dirty="0"/>
          </a:p>
          <a:p>
            <a:r>
              <a:rPr lang="en-AU" sz="2000" dirty="0"/>
              <a:t>Building heating</a:t>
            </a:r>
          </a:p>
          <a:p>
            <a:endParaRPr lang="en-AU" sz="2000" dirty="0"/>
          </a:p>
          <a:p>
            <a:r>
              <a:rPr lang="en-AU" sz="2000" dirty="0"/>
              <a:t>Thermal storage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0B3BAAC-7FC4-4C4C-9CAF-B063CF40F16F}"/>
              </a:ext>
            </a:extLst>
          </p:cNvPr>
          <p:cNvSpPr/>
          <p:nvPr/>
        </p:nvSpPr>
        <p:spPr>
          <a:xfrm>
            <a:off x="5788241" y="2050742"/>
            <a:ext cx="307759" cy="461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8ECDA-A9F6-4D61-8D22-B77486FA6CDD}"/>
              </a:ext>
            </a:extLst>
          </p:cNvPr>
          <p:cNvSpPr txBox="1"/>
          <p:nvPr/>
        </p:nvSpPr>
        <p:spPr>
          <a:xfrm>
            <a:off x="5360632" y="1442586"/>
            <a:ext cx="11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Electricity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82A44-406A-4B50-BE83-1C48CA8CD0AF}"/>
              </a:ext>
            </a:extLst>
          </p:cNvPr>
          <p:cNvSpPr txBox="1"/>
          <p:nvPr/>
        </p:nvSpPr>
        <p:spPr>
          <a:xfrm>
            <a:off x="2752078" y="5794547"/>
            <a:ext cx="9439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Heat pump efficiency can be 200% to 1000% (or more!) – ratings use Coefficient of Performance (COP) or Energy Efficiency Ratio 2 to 10 units of energy per unit of electricity consumed. Efficiency depends on system design and temperature difference between evaporator and condenser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0E8AE6-3E69-4762-9761-8BF22C47FE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4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62"/>
    </mc:Choice>
    <mc:Fallback xmlns="">
      <p:transition spd="slow" advTm="14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D7E0-6D67-4DAD-9815-211A507E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9" y="134305"/>
            <a:ext cx="11122981" cy="1325563"/>
          </a:xfrm>
        </p:spPr>
        <p:txBody>
          <a:bodyPr>
            <a:normAutofit fontScale="90000"/>
          </a:bodyPr>
          <a:lstStyle/>
          <a:p>
            <a:r>
              <a:rPr lang="en-AU" dirty="0"/>
              <a:t>Everyday example of heat pump recovering energy from humid exhaust air: heat pump clothes dryer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DC754-DCD9-44E2-ACF2-DFE9FE4D2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120" y="1651247"/>
            <a:ext cx="7554838" cy="4971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119D9-21FA-4958-9E55-D67704BF2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95" y="2763129"/>
            <a:ext cx="4509425" cy="4050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9916B-9E49-4E9E-BCE6-D4C0E57557D7}"/>
              </a:ext>
            </a:extLst>
          </p:cNvPr>
          <p:cNvSpPr txBox="1"/>
          <p:nvPr/>
        </p:nvSpPr>
        <p:spPr>
          <a:xfrm>
            <a:off x="140695" y="1285801"/>
            <a:ext cx="4509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Water vapour contains a lot of energy: each litre of water evaporated contains ~2.4 megajoules (2/3 kWh) of heat, assuming no heat recovery – a steam burn is much worse than a hot water burn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EB844-A6DD-42FE-AF2C-693FD5B9D699}"/>
              </a:ext>
            </a:extLst>
          </p:cNvPr>
          <p:cNvSpPr txBox="1"/>
          <p:nvPr/>
        </p:nvSpPr>
        <p:spPr>
          <a:xfrm>
            <a:off x="781235" y="3932807"/>
            <a:ext cx="302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Actual humidity of aquatic centres 50-60%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1C33C44-57F9-4CAE-A35B-F7ACCDA39B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6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72"/>
    </mc:Choice>
    <mc:Fallback xmlns="">
      <p:transition spd="slow" advTm="14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7D9702-7973-4F0B-8BC7-7EA98A328B3A}"/>
              </a:ext>
            </a:extLst>
          </p:cNvPr>
          <p:cNvSpPr txBox="1"/>
          <p:nvPr/>
        </p:nvSpPr>
        <p:spPr>
          <a:xfrm>
            <a:off x="31626" y="1009789"/>
            <a:ext cx="71365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Pool heating: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Heats up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Warm pool surface heats up pool hall – 100-400 watts/square metre of pool depending on humidity, pool and pool hall temperatures and air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Evaporates water that humidifies and heats pool hall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Pool loses some heat to surrounding earth</a:t>
            </a:r>
          </a:p>
          <a:p>
            <a:r>
              <a:rPr lang="en-AU" sz="2000" dirty="0"/>
              <a:t>Also: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Energy losses from heat production (</a:t>
            </a:r>
            <a:r>
              <a:rPr lang="en-AU" sz="2000" dirty="0" err="1"/>
              <a:t>eg</a:t>
            </a:r>
            <a:r>
              <a:rPr lang="en-AU" sz="2000" dirty="0"/>
              <a:t> gas boiler flue losses) and delivery equipment (pipes, valves etc)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Fans, pumps, lights and equipment – high electricity use also creates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Temperature and heating/cooling energy use of pool hall also depends on building fabric thermal performance and active ventilation rate: </a:t>
            </a:r>
            <a:r>
              <a:rPr lang="en-AU" sz="2000" dirty="0" err="1"/>
              <a:t>Passivehaus</a:t>
            </a:r>
            <a:r>
              <a:rPr lang="en-AU" sz="2000" dirty="0"/>
              <a:t> experts advocate excellent building fabric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r>
              <a:rPr lang="en-AU" sz="2000" dirty="0"/>
              <a:t>‘Waste’ cooling from heat pump can be used to cool building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7CB3F-1C17-428E-8B67-73B6D9F5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2559"/>
          </a:xfrm>
        </p:spPr>
        <p:txBody>
          <a:bodyPr>
            <a:normAutofit/>
          </a:bodyPr>
          <a:lstStyle/>
          <a:p>
            <a:r>
              <a:rPr lang="en-AU" sz="3600" dirty="0"/>
              <a:t>Aquatic centre energy flows – not so simple... </a:t>
            </a:r>
            <a:r>
              <a:rPr lang="en-AU" sz="1600" dirty="0"/>
              <a:t>(Source: </a:t>
            </a:r>
            <a:r>
              <a:rPr lang="en-AU" sz="1600" dirty="0" err="1"/>
              <a:t>Trianti-Stourna</a:t>
            </a:r>
            <a:r>
              <a:rPr lang="en-AU" sz="1600" dirty="0"/>
              <a:t> et al 1998)</a:t>
            </a:r>
            <a:endParaRPr lang="en-AU" sz="36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D9FEC98-5C90-4DE8-B29E-81582ABF0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744614"/>
              </p:ext>
            </p:extLst>
          </p:nvPr>
        </p:nvGraphicFramePr>
        <p:xfrm>
          <a:off x="6791417" y="328474"/>
          <a:ext cx="5215138" cy="6454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A2AC24-31EE-4C2D-A230-9C52822E0578}"/>
              </a:ext>
            </a:extLst>
          </p:cNvPr>
          <p:cNvSpPr txBox="1"/>
          <p:nvPr/>
        </p:nvSpPr>
        <p:spPr>
          <a:xfrm>
            <a:off x="6995603" y="1090743"/>
            <a:ext cx="1051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Heat recovery from exhaust air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B12E86-E6FE-4BDC-AF65-DBEFDB5A21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0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39"/>
    </mc:Choice>
    <mc:Fallback xmlns="">
      <p:transition spd="slow" advTm="98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A6D3-514D-4591-9703-40B9E19A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" y="1376039"/>
            <a:ext cx="5640607" cy="3013461"/>
          </a:xfrm>
        </p:spPr>
        <p:txBody>
          <a:bodyPr/>
          <a:lstStyle/>
          <a:p>
            <a:pPr algn="ctr"/>
            <a:r>
              <a:rPr lang="en-AU" dirty="0"/>
              <a:t>THE END</a:t>
            </a:r>
            <a:br>
              <a:rPr lang="en-AU" dirty="0"/>
            </a:br>
            <a:br>
              <a:rPr lang="en-AU" dirty="0"/>
            </a:br>
            <a:r>
              <a:rPr lang="en-AU" dirty="0"/>
              <a:t>Thankyou for your time</a:t>
            </a:r>
          </a:p>
        </p:txBody>
      </p:sp>
      <p:pic>
        <p:nvPicPr>
          <p:cNvPr id="3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2F569F4F-94D1-451C-93E0-CA62AC08B7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30576"/>
          <a:stretch/>
        </p:blipFill>
        <p:spPr>
          <a:xfrm>
            <a:off x="6214043" y="312938"/>
            <a:ext cx="5561475" cy="62321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78B2E3-B706-4563-A28B-5084256ED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8"/>
    </mc:Choice>
    <mc:Fallback xmlns="">
      <p:transition spd="slow" advTm="1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0DF3-9A02-4FD4-84BF-19F2DCDF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41081" cy="873846"/>
          </a:xfrm>
        </p:spPr>
        <p:txBody>
          <a:bodyPr>
            <a:normAutofit/>
          </a:bodyPr>
          <a:lstStyle/>
          <a:p>
            <a:r>
              <a:rPr lang="en-AU" sz="4000" dirty="0"/>
              <a:t>Thermal performance of building fabric is very important </a:t>
            </a:r>
            <a:endParaRPr lang="en-AU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697A6-7D01-4B49-9C53-284A92138A5E}"/>
              </a:ext>
            </a:extLst>
          </p:cNvPr>
          <p:cNvSpPr txBox="1"/>
          <p:nvPr/>
        </p:nvSpPr>
        <p:spPr>
          <a:xfrm>
            <a:off x="345489" y="952203"/>
            <a:ext cx="663585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Glazing – see next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Insulation+ minimise thermal bridging through framing etc to cut heat flow and change temperatures of surfaces closer to room temperature, reducing condensation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Tight fabric to minimise uncontrolled air leakage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r>
              <a:rPr lang="en-AU" sz="2000" dirty="0"/>
              <a:t>Other issues such 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Limit evaporation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Careful temperature and humidity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Minimum air movement across pool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Pool blankets, films etc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Optimise outdoor air supply to consider: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Indoor environment quality – limit emissions vs increased ventilation or air purification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Alternatives – dehumidification vs energy recovery from exhaust air and fan energy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Manage internal air flows </a:t>
            </a:r>
          </a:p>
        </p:txBody>
      </p:sp>
      <p:pic>
        <p:nvPicPr>
          <p:cNvPr id="9" name="Picture 2" descr="bthbr2">
            <a:extLst>
              <a:ext uri="{FF2B5EF4-FFF2-40B4-BE49-F238E27FC236}">
                <a16:creationId xmlns:a16="http://schemas.microsoft.com/office/drawing/2014/main" id="{18836B56-31AC-474D-BD89-C2FD1DD3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3"/>
          <a:stretch>
            <a:fillRect/>
          </a:stretch>
        </p:blipFill>
        <p:spPr bwMode="auto">
          <a:xfrm>
            <a:off x="6981342" y="1665307"/>
            <a:ext cx="5110003" cy="3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F46EA3-9844-4988-B7FB-D4C9BA63C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"/>
    </mc:Choice>
    <mc:Fallback xmlns="">
      <p:transition spd="slow" advTm="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A7F-FFE3-4AEB-9968-11F0444F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2" y="137913"/>
            <a:ext cx="3929109" cy="661077"/>
          </a:xfrm>
        </p:spPr>
        <p:txBody>
          <a:bodyPr>
            <a:normAutofit/>
          </a:bodyPr>
          <a:lstStyle/>
          <a:p>
            <a:r>
              <a:rPr lang="en-AU" sz="3200" dirty="0"/>
              <a:t>Glazing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14537D2-D628-4CAB-9FC5-B754EE4226D6}"/>
              </a:ext>
            </a:extLst>
          </p:cNvPr>
          <p:cNvGraphicFramePr>
            <a:graphicFrameLocks/>
          </p:cNvGraphicFramePr>
          <p:nvPr/>
        </p:nvGraphicFramePr>
        <p:xfrm>
          <a:off x="4270159" y="2228294"/>
          <a:ext cx="7828779" cy="462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3" descr="Clear versus Low-E, Source: Lawrence Berkeley National Laboratory">
            <a:extLst>
              <a:ext uri="{FF2B5EF4-FFF2-40B4-BE49-F238E27FC236}">
                <a16:creationId xmlns:a16="http://schemas.microsoft.com/office/drawing/2014/main" id="{DE82D7D0-0946-474A-BF46-0726C800805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8" y="2905243"/>
            <a:ext cx="3951394" cy="28929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190D7-5624-4C9A-9C2B-BB1BB280DF7C}"/>
              </a:ext>
            </a:extLst>
          </p:cNvPr>
          <p:cNvSpPr txBox="1"/>
          <p:nvPr/>
        </p:nvSpPr>
        <p:spPr>
          <a:xfrm>
            <a:off x="186570" y="798990"/>
            <a:ext cx="4301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High thermal performance glazing (and fabric insulation) mean temps of surfaces are higher so building can run at higher humidity without condensation problems, reducing evaporation from pool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09F5E-B0C4-4A87-BF05-0EBFF780EC46}"/>
              </a:ext>
            </a:extLst>
          </p:cNvPr>
          <p:cNvSpPr txBox="1"/>
          <p:nvPr/>
        </p:nvSpPr>
        <p:spPr>
          <a:xfrm>
            <a:off x="4953740" y="0"/>
            <a:ext cx="7145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Factors affecting heat flows through glazing: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Solar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Conduction, Convection or forced air movement on inside surface of window – reduces thermal resistance of ‘still air’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Wind – increases heat transfer between glass and outdoor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Condensation on glass – every litre of water condensing releases ~ 2.4 megajoules of heat into glass, mostly dumped to outdoors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Thermal bridging through window frames and support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30535-377F-415F-A3F2-3CC974CB4FC5}"/>
              </a:ext>
            </a:extLst>
          </p:cNvPr>
          <p:cNvSpPr txBox="1"/>
          <p:nvPr/>
        </p:nvSpPr>
        <p:spPr>
          <a:xfrm>
            <a:off x="0" y="5788959"/>
            <a:ext cx="48606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Indoor temperature of low-e and standard double glazing at -18C – std DG covered in condensation</a:t>
            </a:r>
          </a:p>
          <a:p>
            <a:r>
              <a:rPr lang="en-AU" sz="1600" u="sng" dirty="0">
                <a:hlinkClick r:id="rId7"/>
              </a:rPr>
              <a:t>https://www.efficientwindows.org/condensation.php</a:t>
            </a:r>
            <a:endParaRPr lang="en-AU" sz="16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D61EED0-BAD2-45E7-9EFF-0C65BBE11A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6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"/>
    </mc:Choice>
    <mc:Fallback xmlns="">
      <p:transition spd="slow" advTm="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3" grpId="0">
        <p:bldAsOne/>
      </p:bldGraphic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9991-3A37-4853-BC23-B9CDF699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Outdoor pools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D65FAC-27DC-4851-B8C3-6CB1E8B9E000}"/>
              </a:ext>
            </a:extLst>
          </p:cNvPr>
          <p:cNvGraphicFramePr>
            <a:graphicFrameLocks noGrp="1"/>
          </p:cNvGraphicFramePr>
          <p:nvPr/>
        </p:nvGraphicFramePr>
        <p:xfrm>
          <a:off x="692458" y="1690688"/>
          <a:ext cx="10388906" cy="2081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8906">
                  <a:extLst>
                    <a:ext uri="{9D8B030D-6E8A-4147-A177-3AD203B41FA5}">
                      <a16:colId xmlns:a16="http://schemas.microsoft.com/office/drawing/2014/main" val="2007780847"/>
                    </a:ext>
                  </a:extLst>
                </a:gridCol>
              </a:tblGrid>
              <a:tr h="74332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From a base of 3m/sec wind speed and 25C pool temperature in Melbourne (using 1970s CSIRO model), indicative factors are: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val="468318728"/>
                  </a:ext>
                </a:extLst>
              </a:tr>
              <a:tr h="74332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1 </a:t>
                      </a:r>
                      <a:r>
                        <a:rPr lang="en-US" sz="2400" u="none" strike="noStrike" dirty="0" err="1">
                          <a:effectLst/>
                        </a:rPr>
                        <a:t>metre</a:t>
                      </a:r>
                      <a:r>
                        <a:rPr lang="en-US" sz="2400" u="none" strike="noStrike" dirty="0">
                          <a:effectLst/>
                        </a:rPr>
                        <a:t>/second change in wind speed changes energy required by ~23%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val="4025960465"/>
                  </a:ext>
                </a:extLst>
              </a:tr>
              <a:tr h="5952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1C change in pool temperature changes energy required by ~10%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val="36032753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7BDAE7-9724-47C2-9A5B-E0C9D65C645D}"/>
              </a:ext>
            </a:extLst>
          </p:cNvPr>
          <p:cNvSpPr txBox="1"/>
          <p:nvPr/>
        </p:nvSpPr>
        <p:spPr>
          <a:xfrm>
            <a:off x="183471" y="4313284"/>
            <a:ext cx="1182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So protection from wind, use of a pool cover (or equivalent) and temperature setting, are very important. </a:t>
            </a:r>
          </a:p>
          <a:p>
            <a:r>
              <a:rPr lang="en-AU" sz="2400" dirty="0"/>
              <a:t>Strategically placed pool shading may also reduce wind impact.</a:t>
            </a:r>
          </a:p>
          <a:p>
            <a:r>
              <a:rPr lang="en-AU" sz="2400" dirty="0"/>
              <a:t>Management of solar radiation can help to optimise pool temperature and reduce heating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04DC68-9E76-4C2B-BE43-4EE9E6737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"/>
    </mc:Choice>
    <mc:Fallback xmlns="">
      <p:transition spd="slow" advTm="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|2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20.4|5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1274</Words>
  <Application>Microsoft Office PowerPoint</Application>
  <PresentationFormat>Widescreen</PresentationFormat>
  <Paragraphs>151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Aquatic Centres and Heat Pumps: a good match?</vt:lpstr>
      <vt:lpstr>How does a Heat Pump Work ? Principles and everyday examples of processes  Source of graphic: De Kleijn 2017, www.industrialheatpumps.nl</vt:lpstr>
      <vt:lpstr>Roles of heat pump in aquatic centre</vt:lpstr>
      <vt:lpstr>Everyday example of heat pump recovering energy from humid exhaust air: heat pump clothes dryer</vt:lpstr>
      <vt:lpstr>Aquatic centre energy flows – not so simple... (Source: Trianti-Stourna et al 1998)</vt:lpstr>
      <vt:lpstr>THE END  Thankyou for your time</vt:lpstr>
      <vt:lpstr>Thermal performance of building fabric is very important </vt:lpstr>
      <vt:lpstr>Glazing</vt:lpstr>
      <vt:lpstr>Outdoor pools</vt:lpstr>
      <vt:lpstr>Misc bits and pieces of info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Aquatic Centres and Heat Pumps: a good match</dc:title>
  <dc:creator>Alan Pears</dc:creator>
  <cp:lastModifiedBy>Alan Pears</cp:lastModifiedBy>
  <cp:revision>78</cp:revision>
  <dcterms:created xsi:type="dcterms:W3CDTF">2020-04-21T11:09:27Z</dcterms:created>
  <dcterms:modified xsi:type="dcterms:W3CDTF">2020-05-15T07:36:06Z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088b-6243-4963-a2e2-8b321ab7f8fc_Enabled">
    <vt:lpwstr>true</vt:lpwstr>
  </property>
  <property fmtid="{D5CDD505-2E9C-101B-9397-08002B2CF9AE}" pid="3" name="MSIP_Label_8c3d088b-6243-4963-a2e2-8b321ab7f8fc_SetDate">
    <vt:lpwstr>2020-04-21T11:09:27Z</vt:lpwstr>
  </property>
  <property fmtid="{D5CDD505-2E9C-101B-9397-08002B2CF9AE}" pid="4" name="MSIP_Label_8c3d088b-6243-4963-a2e2-8b321ab7f8fc_Method">
    <vt:lpwstr>Standard</vt:lpwstr>
  </property>
  <property fmtid="{D5CDD505-2E9C-101B-9397-08002B2CF9AE}" pid="5" name="MSIP_Label_8c3d088b-6243-4963-a2e2-8b321ab7f8fc_Name">
    <vt:lpwstr>Trusted</vt:lpwstr>
  </property>
  <property fmtid="{D5CDD505-2E9C-101B-9397-08002B2CF9AE}" pid="6" name="MSIP_Label_8c3d088b-6243-4963-a2e2-8b321ab7f8fc_SiteId">
    <vt:lpwstr>d1323671-cdbe-4417-b4d4-bdb24b51316b</vt:lpwstr>
  </property>
  <property fmtid="{D5CDD505-2E9C-101B-9397-08002B2CF9AE}" pid="7" name="MSIP_Label_8c3d088b-6243-4963-a2e2-8b321ab7f8fc_ActionId">
    <vt:lpwstr>768323f3-8a68-4cad-b9aa-0000cf4ed742</vt:lpwstr>
  </property>
  <property fmtid="{D5CDD505-2E9C-101B-9397-08002B2CF9AE}" pid="8" name="MSIP_Label_8c3d088b-6243-4963-a2e2-8b321ab7f8fc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RMIT Classification: Trusted</vt:lpwstr>
  </property>
</Properties>
</file>